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457" r:id="rId2"/>
    <p:sldId id="257" r:id="rId3"/>
    <p:sldId id="455" r:id="rId4"/>
    <p:sldId id="256" r:id="rId5"/>
    <p:sldId id="300" r:id="rId6"/>
    <p:sldId id="425" r:id="rId7"/>
    <p:sldId id="426" r:id="rId8"/>
    <p:sldId id="427" r:id="rId9"/>
    <p:sldId id="428" r:id="rId10"/>
    <p:sldId id="429" r:id="rId11"/>
    <p:sldId id="258" r:id="rId12"/>
    <p:sldId id="283" r:id="rId13"/>
    <p:sldId id="259" r:id="rId14"/>
    <p:sldId id="261" r:id="rId15"/>
    <p:sldId id="262" r:id="rId16"/>
    <p:sldId id="264" r:id="rId17"/>
    <p:sldId id="263" r:id="rId18"/>
    <p:sldId id="265" r:id="rId19"/>
    <p:sldId id="266" r:id="rId20"/>
    <p:sldId id="267" r:id="rId21"/>
    <p:sldId id="260" r:id="rId22"/>
    <p:sldId id="271" r:id="rId23"/>
    <p:sldId id="268" r:id="rId24"/>
    <p:sldId id="269" r:id="rId25"/>
    <p:sldId id="274" r:id="rId26"/>
    <p:sldId id="275" r:id="rId27"/>
    <p:sldId id="277" r:id="rId28"/>
    <p:sldId id="276" r:id="rId29"/>
    <p:sldId id="278" r:id="rId30"/>
    <p:sldId id="279" r:id="rId31"/>
    <p:sldId id="281" r:id="rId32"/>
    <p:sldId id="272" r:id="rId33"/>
    <p:sldId id="270" r:id="rId34"/>
    <p:sldId id="282" r:id="rId35"/>
    <p:sldId id="325" r:id="rId36"/>
    <p:sldId id="326" r:id="rId37"/>
    <p:sldId id="327" r:id="rId38"/>
    <p:sldId id="328" r:id="rId39"/>
    <p:sldId id="329" r:id="rId40"/>
    <p:sldId id="330" r:id="rId41"/>
    <p:sldId id="332" r:id="rId42"/>
    <p:sldId id="437" r:id="rId43"/>
    <p:sldId id="438" r:id="rId44"/>
    <p:sldId id="439" r:id="rId45"/>
    <p:sldId id="440" r:id="rId46"/>
    <p:sldId id="333" r:id="rId47"/>
    <p:sldId id="352" r:id="rId48"/>
    <p:sldId id="334" r:id="rId49"/>
    <p:sldId id="347" r:id="rId50"/>
    <p:sldId id="348" r:id="rId51"/>
    <p:sldId id="356" r:id="rId52"/>
    <p:sldId id="349" r:id="rId53"/>
    <p:sldId id="350" r:id="rId54"/>
    <p:sldId id="351" r:id="rId55"/>
    <p:sldId id="353" r:id="rId56"/>
    <p:sldId id="354" r:id="rId57"/>
    <p:sldId id="355" r:id="rId58"/>
    <p:sldId id="337" r:id="rId59"/>
    <p:sldId id="338" r:id="rId60"/>
    <p:sldId id="339" r:id="rId61"/>
    <p:sldId id="340" r:id="rId62"/>
    <p:sldId id="357" r:id="rId63"/>
    <p:sldId id="342" r:id="rId64"/>
    <p:sldId id="358" r:id="rId65"/>
    <p:sldId id="359" r:id="rId66"/>
    <p:sldId id="322" r:id="rId67"/>
    <p:sldId id="323" r:id="rId68"/>
    <p:sldId id="286" r:id="rId69"/>
    <p:sldId id="287" r:id="rId70"/>
    <p:sldId id="288" r:id="rId71"/>
    <p:sldId id="289" r:id="rId72"/>
    <p:sldId id="361" r:id="rId73"/>
    <p:sldId id="360" r:id="rId74"/>
    <p:sldId id="441" r:id="rId75"/>
    <p:sldId id="442" r:id="rId76"/>
    <p:sldId id="443" r:id="rId77"/>
    <p:sldId id="444" r:id="rId78"/>
    <p:sldId id="445" r:id="rId79"/>
    <p:sldId id="446" r:id="rId80"/>
    <p:sldId id="447" r:id="rId81"/>
    <p:sldId id="448" r:id="rId82"/>
    <p:sldId id="449" r:id="rId83"/>
    <p:sldId id="450" r:id="rId84"/>
    <p:sldId id="451" r:id="rId85"/>
    <p:sldId id="452" r:id="rId86"/>
    <p:sldId id="453" r:id="rId87"/>
    <p:sldId id="454" r:id="rId88"/>
    <p:sldId id="364" r:id="rId89"/>
    <p:sldId id="365" r:id="rId90"/>
    <p:sldId id="366" r:id="rId91"/>
    <p:sldId id="367" r:id="rId92"/>
    <p:sldId id="371" r:id="rId93"/>
    <p:sldId id="372" r:id="rId94"/>
    <p:sldId id="373" r:id="rId95"/>
    <p:sldId id="374" r:id="rId96"/>
    <p:sldId id="368" r:id="rId97"/>
    <p:sldId id="369" r:id="rId98"/>
    <p:sldId id="370" r:id="rId99"/>
    <p:sldId id="375" r:id="rId100"/>
    <p:sldId id="377" r:id="rId101"/>
    <p:sldId id="376" r:id="rId102"/>
    <p:sldId id="378" r:id="rId103"/>
    <p:sldId id="379" r:id="rId104"/>
    <p:sldId id="380" r:id="rId105"/>
    <p:sldId id="381" r:id="rId106"/>
    <p:sldId id="382" r:id="rId107"/>
    <p:sldId id="383" r:id="rId108"/>
    <p:sldId id="384" r:id="rId109"/>
    <p:sldId id="385" r:id="rId110"/>
    <p:sldId id="386" r:id="rId111"/>
    <p:sldId id="387" r:id="rId112"/>
    <p:sldId id="388" r:id="rId113"/>
    <p:sldId id="389" r:id="rId114"/>
    <p:sldId id="390" r:id="rId115"/>
    <p:sldId id="391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403" r:id="rId124"/>
    <p:sldId id="404" r:id="rId125"/>
    <p:sldId id="405" r:id="rId126"/>
    <p:sldId id="406" r:id="rId127"/>
    <p:sldId id="407" r:id="rId128"/>
    <p:sldId id="408" r:id="rId129"/>
    <p:sldId id="409" r:id="rId130"/>
    <p:sldId id="436" r:id="rId131"/>
    <p:sldId id="395" r:id="rId132"/>
    <p:sldId id="410" r:id="rId133"/>
    <p:sldId id="411" r:id="rId134"/>
    <p:sldId id="412" r:id="rId135"/>
    <p:sldId id="421" r:id="rId136"/>
    <p:sldId id="301" r:id="rId137"/>
    <p:sldId id="424" r:id="rId138"/>
    <p:sldId id="413" r:id="rId139"/>
    <p:sldId id="414" r:id="rId140"/>
    <p:sldId id="415" r:id="rId141"/>
    <p:sldId id="416" r:id="rId142"/>
    <p:sldId id="417" r:id="rId143"/>
    <p:sldId id="418" r:id="rId144"/>
    <p:sldId id="419" r:id="rId145"/>
    <p:sldId id="420" r:id="rId146"/>
    <p:sldId id="292" r:id="rId147"/>
    <p:sldId id="422" r:id="rId148"/>
    <p:sldId id="293" r:id="rId149"/>
    <p:sldId id="295" r:id="rId150"/>
    <p:sldId id="296" r:id="rId151"/>
    <p:sldId id="423" r:id="rId152"/>
    <p:sldId id="297" r:id="rId153"/>
    <p:sldId id="298" r:id="rId154"/>
    <p:sldId id="299" r:id="rId155"/>
    <p:sldId id="302" r:id="rId156"/>
    <p:sldId id="304" r:id="rId157"/>
    <p:sldId id="305" r:id="rId1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9" autoAdjust="0"/>
    <p:restoredTop sz="95244" autoAdjust="0"/>
  </p:normalViewPr>
  <p:slideViewPr>
    <p:cSldViewPr snapToGrid="0">
      <p:cViewPr>
        <p:scale>
          <a:sx n="100" d="100"/>
          <a:sy n="100" d="100"/>
        </p:scale>
        <p:origin x="76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344F14-B758-4157-BB8F-A4A1C585AD1C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F1E45-C4BB-4EB7-9E4D-C0AE9BFC7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92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1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8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31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2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7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2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1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0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50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6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72F50-33B5-457B-AD5B-6EF565A33E81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2FD5F-67BB-4E2A-88C2-A3B28DEB2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9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trufflesuite.com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ja21068/IPFS-Smart-Contract-Upload-Register-Files-Dapp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-15331" y="-26484"/>
            <a:ext cx="12382151" cy="68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58140" y="3835960"/>
            <a:ext cx="8206775" cy="769313"/>
          </a:xfrm>
          <a:prstGeom prst="rect">
            <a:avLst/>
          </a:prstGeom>
          <a:noFill/>
          <a:ln>
            <a:solidFill>
              <a:srgbClr val="0070C0"/>
            </a:solidFill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4399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Blockchain</a:t>
            </a:r>
            <a:endParaRPr lang="en-US" altLang="zh-CN" sz="4399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TextBox 7"/>
          <p:cNvSpPr>
            <a:spLocks noChangeArrowheads="1"/>
          </p:cNvSpPr>
          <p:nvPr/>
        </p:nvSpPr>
        <p:spPr bwMode="auto">
          <a:xfrm>
            <a:off x="4458886" y="5959065"/>
            <a:ext cx="2605282" cy="55385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799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By</a:t>
            </a:r>
          </a:p>
          <a:p>
            <a:pPr algn="ctr">
              <a:defRPr/>
            </a:pPr>
            <a:r>
              <a:rPr lang="en-US" altLang="zh-CN" sz="1799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Dr</a:t>
            </a:r>
            <a:r>
              <a:rPr lang="en-US" altLang="zh-CN" sz="1799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Rajesh Kumar</a:t>
            </a:r>
          </a:p>
        </p:txBody>
      </p:sp>
      <p:pic>
        <p:nvPicPr>
          <p:cNvPr id="31" name="1" descr="D:\360data\重要数据\桌面\666666666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2" descr="D:\360data\重要数据\桌面\555555555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3" descr="D:\360data\重要数据\桌面\4444444444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4" descr="D:\360data\重要数据\桌面\333333333333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5" descr="D:\360data\重要数据\桌面\222222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6" descr="D:\360data\重要数据\桌面\11111111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3964" y="1736484"/>
            <a:ext cx="735891" cy="714834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42520" y="1846763"/>
            <a:ext cx="3695008" cy="522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8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1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</a:t>
            </a:r>
            <a:r>
              <a:rPr lang="en-US" dirty="0" err="1" smtClean="0"/>
              <a:t>reeter.address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will get the address where the contract was deployed in the network</a:t>
            </a:r>
          </a:p>
          <a:p>
            <a:pPr marL="0" indent="0">
              <a:buNone/>
            </a:pPr>
            <a:r>
              <a:rPr lang="en-US" dirty="0" smtClean="0"/>
              <a:t>greeter.at(</a:t>
            </a:r>
            <a:r>
              <a:rPr lang="en-US" dirty="0" err="1" smtClean="0"/>
              <a:t>greeter.address</a:t>
            </a:r>
            <a:r>
              <a:rPr lang="en-US" dirty="0" smtClean="0"/>
              <a:t>).greet()</a:t>
            </a:r>
          </a:p>
          <a:p>
            <a:pPr marL="0" indent="0">
              <a:buNone/>
            </a:pPr>
            <a:r>
              <a:rPr lang="en-US" dirty="0" smtClean="0"/>
              <a:t>Greeter.at(</a:t>
            </a:r>
            <a:r>
              <a:rPr lang="en-US" dirty="0" err="1" smtClean="0"/>
              <a:t>greeter.address</a:t>
            </a:r>
            <a:r>
              <a:rPr lang="en-US" dirty="0" smtClean="0"/>
              <a:t>).</a:t>
            </a:r>
            <a:r>
              <a:rPr lang="en-US" dirty="0" err="1" smtClean="0"/>
              <a:t>setGreeting</a:t>
            </a:r>
            <a:r>
              <a:rPr lang="en-US" dirty="0" smtClean="0"/>
              <a:t>(“change greet value”)</a:t>
            </a:r>
          </a:p>
          <a:p>
            <a:pPr marL="0" indent="0">
              <a:buNone/>
            </a:pPr>
            <a:r>
              <a:rPr lang="en-US" dirty="0" smtClean="0"/>
              <a:t>Greeter.at(</a:t>
            </a:r>
            <a:r>
              <a:rPr lang="en-US" dirty="0" err="1" smtClean="0"/>
              <a:t>greeder.address</a:t>
            </a:r>
            <a:r>
              <a:rPr lang="en-US" dirty="0" smtClean="0"/>
              <a:t>).greet()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4721"/>
            <a:ext cx="12061370" cy="65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4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32" y="292963"/>
            <a:ext cx="10755922" cy="6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566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00" y="365124"/>
            <a:ext cx="10692800" cy="606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3" y="246855"/>
            <a:ext cx="11315831" cy="62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8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20" y="248575"/>
            <a:ext cx="11676934" cy="592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9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761" y="162288"/>
            <a:ext cx="11598042" cy="693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7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29" y="365125"/>
            <a:ext cx="10702771" cy="589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8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17" y="275206"/>
            <a:ext cx="11359296" cy="63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1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38099" cy="637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31" y="365125"/>
            <a:ext cx="11537038" cy="56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8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7025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https://nodejs.org/en/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1989746"/>
            <a:ext cx="10261600" cy="47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8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8" y="-1"/>
            <a:ext cx="11458667" cy="632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6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94" y="365125"/>
            <a:ext cx="11037190" cy="54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26" y="258648"/>
            <a:ext cx="11184697" cy="567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06" y="272874"/>
            <a:ext cx="11117987" cy="57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2" y="227365"/>
            <a:ext cx="11476839" cy="57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2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99" y="106532"/>
            <a:ext cx="11293628" cy="57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8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Crypto Currencies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856" y="1459864"/>
            <a:ext cx="10060144" cy="515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987" y="501921"/>
            <a:ext cx="10651121" cy="57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0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0" y="365125"/>
            <a:ext cx="1039931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227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5373"/>
            <a:ext cx="10851236" cy="575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Ganache (can be used to develop and deploy contracts)</a:t>
            </a:r>
          </a:p>
          <a:p>
            <a:r>
              <a:rPr lang="en-US" dirty="0" smtClean="0"/>
              <a:t>Truffle installed (Testing Framework)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91" y="2670917"/>
            <a:ext cx="10371649" cy="40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9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3" y="0"/>
            <a:ext cx="11725275" cy="655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96" y="365125"/>
            <a:ext cx="1114961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9" y="0"/>
            <a:ext cx="11932051" cy="687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0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91" y="292916"/>
            <a:ext cx="10985332" cy="64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1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6" y="173573"/>
            <a:ext cx="11082799" cy="636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8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9" y="266329"/>
            <a:ext cx="10776042" cy="559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3" y="365125"/>
            <a:ext cx="11336415" cy="597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4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4" y="118924"/>
            <a:ext cx="12015815" cy="61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3" y="218675"/>
            <a:ext cx="11661236" cy="588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8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62" y="365125"/>
            <a:ext cx="11697302" cy="60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0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>
                <a:solidFill>
                  <a:srgbClr val="FF0000"/>
                </a:solidFill>
                <a:hlinkClick r:id="rId2"/>
              </a:rPr>
              <a:t>www.trufflesuite.com/</a:t>
            </a:r>
            <a:r>
              <a:rPr lang="en-US" dirty="0">
                <a:solidFill>
                  <a:srgbClr val="FF0000"/>
                </a:solidFill>
              </a:rPr>
              <a:t>ganache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1280018"/>
            <a:ext cx="10633781" cy="53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9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-154" b="1786"/>
          <a:stretch/>
        </p:blipFill>
        <p:spPr>
          <a:xfrm>
            <a:off x="119062" y="114300"/>
            <a:ext cx="1195387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70" y="170995"/>
            <a:ext cx="11590925" cy="57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789" y="365125"/>
            <a:ext cx="1102042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9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5" y="162428"/>
            <a:ext cx="10984995" cy="588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2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used to pay for the computational resources and transaction fees on the Ethereum network</a:t>
            </a:r>
          </a:p>
          <a:p>
            <a:r>
              <a:rPr lang="en-US" dirty="0" smtClean="0"/>
              <a:t>Like Bitcoin peer to peer currency</a:t>
            </a:r>
          </a:p>
          <a:p>
            <a:r>
              <a:rPr lang="en-US" dirty="0" smtClean="0"/>
              <a:t>Apart from paying for transaction, Either is also used to buy gas, which is used to pay computation</a:t>
            </a:r>
          </a:p>
          <a:p>
            <a:r>
              <a:rPr lang="en-US" dirty="0" smtClean="0"/>
              <a:t>Either can be utilized for building decentralized applications, smart contract and making standard peer to peer payments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0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41" y="365125"/>
            <a:ext cx="112776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30" y="1619250"/>
            <a:ext cx="101441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34" y="510280"/>
            <a:ext cx="104584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72167" y="365125"/>
            <a:ext cx="12564167" cy="609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8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3" y="116761"/>
            <a:ext cx="10907311" cy="58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9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 smtClean="0">
                <a:solidFill>
                  <a:srgbClr val="FF0000"/>
                </a:solidFill>
              </a:rPr>
              <a:t>anache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blockchain</a:t>
            </a:r>
          </a:p>
          <a:p>
            <a:r>
              <a:rPr lang="en-US" dirty="0" smtClean="0"/>
              <a:t>Use for smart contract</a:t>
            </a:r>
          </a:p>
          <a:p>
            <a:r>
              <a:rPr lang="en-US" dirty="0" smtClean="0"/>
              <a:t>Test smart contract</a:t>
            </a:r>
          </a:p>
          <a:p>
            <a:r>
              <a:rPr lang="en-US" dirty="0" smtClean="0"/>
              <a:t>Personal blockchain network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462" y="241068"/>
            <a:ext cx="6460265" cy="37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7" y="365125"/>
            <a:ext cx="10345783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0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29070" cy="647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9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0" y="365124"/>
            <a:ext cx="10445232" cy="588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8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Ethereum Virtual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time environment  for </a:t>
            </a:r>
            <a:r>
              <a:rPr lang="en-US" altLang="zh-TW" dirty="0" smtClean="0"/>
              <a:t>Ethereum smart contracts</a:t>
            </a:r>
          </a:p>
          <a:p>
            <a:r>
              <a:rPr lang="en-US" dirty="0" smtClean="0"/>
              <a:t>EVM understand solidity language</a:t>
            </a:r>
          </a:p>
          <a:p>
            <a:r>
              <a:rPr lang="en-US" dirty="0" smtClean="0"/>
              <a:t>Test your smart contract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469" y="2281583"/>
            <a:ext cx="3340331" cy="2028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50534"/>
            <a:ext cx="6375169" cy="324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EVM 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180" y="1559618"/>
            <a:ext cx="96696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4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1" y="365125"/>
            <a:ext cx="111537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2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44" y="143774"/>
            <a:ext cx="11734842" cy="66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26" y="0"/>
            <a:ext cx="12165882" cy="649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4844"/>
            <a:ext cx="9010650" cy="56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57" y="365125"/>
            <a:ext cx="1042035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413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MetaMask</a:t>
            </a:r>
            <a:r>
              <a:rPr lang="en-US" dirty="0" smtClean="0"/>
              <a:t> in </a:t>
            </a:r>
            <a:br>
              <a:rPr lang="en-US" dirty="0" smtClean="0"/>
            </a:br>
            <a:r>
              <a:rPr lang="en-US" dirty="0" smtClean="0"/>
              <a:t>browser</a:t>
            </a:r>
            <a:br>
              <a:rPr lang="en-US" dirty="0" smtClean="0"/>
            </a:br>
            <a:r>
              <a:rPr lang="en-US" dirty="0" smtClean="0"/>
              <a:t>We need special </a:t>
            </a:r>
            <a:br>
              <a:rPr lang="en-US" dirty="0" smtClean="0"/>
            </a:br>
            <a:r>
              <a:rPr lang="en-US" dirty="0" smtClean="0"/>
              <a:t>browser for smart </a:t>
            </a:r>
            <a:br>
              <a:rPr lang="en-US" dirty="0" smtClean="0"/>
            </a:br>
            <a:r>
              <a:rPr lang="en-US" dirty="0" smtClean="0"/>
              <a:t>contract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544050" cy="1895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5" y="1895475"/>
            <a:ext cx="7632700" cy="47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6" y="243205"/>
            <a:ext cx="11715478" cy="620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3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1" y="196693"/>
            <a:ext cx="11697895" cy="59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8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65125"/>
            <a:ext cx="1170622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7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20411"/>
            <a:ext cx="114300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85" y="365125"/>
            <a:ext cx="1118183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793" y="365125"/>
            <a:ext cx="10049518" cy="51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8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31" y="0"/>
            <a:ext cx="11350851" cy="2682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19" y="2396932"/>
            <a:ext cx="10992394" cy="45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8809"/>
            <a:ext cx="114300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Project Code from GitHub. </a:t>
            </a:r>
            <a:endParaRPr lang="en-US" dirty="0" smtClean="0"/>
          </a:p>
          <a:p>
            <a:r>
              <a:rPr lang="en-US" dirty="0" smtClean="0"/>
              <a:t>Smart Contract Demo download: 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github.com/raja21068/IPFS-Smart-Contract-Upload-Register-Files-Dapps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https://github.com/raja21068/</a:t>
            </a:r>
            <a:r>
              <a:rPr lang="en-US" dirty="0" smtClean="0"/>
              <a:t>Smart-Contract-Blockchain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1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these packages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76359"/>
            <a:ext cx="9075305" cy="487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5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Local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255333"/>
            <a:ext cx="8699500" cy="479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Your Web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7213"/>
            <a:ext cx="74866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1.Why we need Blockchain</a:t>
            </a:r>
          </a:p>
          <a:p>
            <a:r>
              <a:rPr lang="en-US" dirty="0"/>
              <a:t>2.What is Bitcoin and Blockchain? </a:t>
            </a:r>
          </a:p>
          <a:p>
            <a:r>
              <a:rPr lang="en-US" dirty="0"/>
              <a:t>3.How does Blockchain work? </a:t>
            </a:r>
          </a:p>
          <a:p>
            <a:r>
              <a:rPr lang="en-US" dirty="0"/>
              <a:t>4.Features of Blockchain</a:t>
            </a:r>
          </a:p>
          <a:p>
            <a:r>
              <a:rPr lang="en-US" dirty="0"/>
              <a:t>5.Who uses Blockchain? </a:t>
            </a:r>
          </a:p>
          <a:p>
            <a:r>
              <a:rPr lang="en-US" dirty="0"/>
              <a:t>6.What is Blockchain? </a:t>
            </a:r>
          </a:p>
          <a:p>
            <a:r>
              <a:rPr lang="en-US" dirty="0"/>
              <a:t>7.Use Case: </a:t>
            </a:r>
            <a:r>
              <a:rPr lang="en-US" dirty="0" err="1"/>
              <a:t>Blockchains</a:t>
            </a:r>
            <a:r>
              <a:rPr lang="en-US" dirty="0"/>
              <a:t> and Banks</a:t>
            </a:r>
          </a:p>
          <a:p>
            <a:r>
              <a:rPr lang="en-US" dirty="0"/>
              <a:t>8.Ethereum </a:t>
            </a:r>
          </a:p>
          <a:p>
            <a:r>
              <a:rPr lang="en-US" dirty="0"/>
              <a:t>9.Features of Ethereum </a:t>
            </a:r>
          </a:p>
        </p:txBody>
      </p:sp>
    </p:spTree>
    <p:extLst>
      <p:ext uri="{BB962C8B-B14F-4D97-AF65-F5344CB8AC3E}">
        <p14:creationId xmlns:p14="http://schemas.microsoft.com/office/powerpoint/2010/main" val="106395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152400"/>
            <a:ext cx="12832876" cy="22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05625" cy="59070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5" y="0"/>
            <a:ext cx="5641776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0"/>
            <a:ext cx="6018212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 </a:t>
            </a:r>
            <a:r>
              <a:rPr lang="en-US" dirty="0" err="1" smtClean="0"/>
              <a:t>Infura</a:t>
            </a:r>
            <a:r>
              <a:rPr lang="en-US" dirty="0" smtClean="0"/>
              <a:t> IPFS Gateway Free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280" y="1825625"/>
            <a:ext cx="92874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5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IPFS Http Client </a:t>
            </a:r>
            <a:r>
              <a:rPr lang="en-US" sz="2400" dirty="0" smtClean="0"/>
              <a:t>(www.npmjs.com/packadages/ipfs-http-client)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187" y="1439862"/>
            <a:ext cx="8201025" cy="425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097" t="-1" r="4917" b="67443"/>
          <a:stretch/>
        </p:blipFill>
        <p:spPr>
          <a:xfrm>
            <a:off x="680242" y="5143500"/>
            <a:ext cx="7808913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9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365125"/>
            <a:ext cx="107061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234950"/>
            <a:ext cx="86074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2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44463"/>
            <a:ext cx="9410700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File Again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595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0" y="2732087"/>
            <a:ext cx="7632700" cy="251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Store File into the Block Chain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396886"/>
            <a:ext cx="10299700" cy="60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10.Cryptocurrency</a:t>
            </a:r>
          </a:p>
          <a:p>
            <a:r>
              <a:rPr lang="en-US" dirty="0"/>
              <a:t>11.Smart Contract </a:t>
            </a:r>
          </a:p>
          <a:p>
            <a:r>
              <a:rPr lang="en-US" dirty="0"/>
              <a:t>12.Ethereum Virtual Machine </a:t>
            </a:r>
          </a:p>
          <a:p>
            <a:r>
              <a:rPr lang="en-US" dirty="0"/>
              <a:t>13.Ethereum Virtual Machine- Gas </a:t>
            </a:r>
          </a:p>
          <a:p>
            <a:r>
              <a:rPr lang="en-US" dirty="0"/>
              <a:t>14.Applications of Ethereum </a:t>
            </a:r>
          </a:p>
          <a:p>
            <a:r>
              <a:rPr lang="en-US" dirty="0"/>
              <a:t>15.Why smart contract? </a:t>
            </a:r>
          </a:p>
          <a:p>
            <a:r>
              <a:rPr lang="en-US" dirty="0"/>
              <a:t>16.What is a smart contract? </a:t>
            </a:r>
          </a:p>
          <a:p>
            <a:r>
              <a:rPr lang="en-US" dirty="0"/>
              <a:t>17.Advantages of smart contract </a:t>
            </a:r>
          </a:p>
          <a:p>
            <a:r>
              <a:rPr lang="en-US" dirty="0"/>
              <a:t>18.Use case - Crowdfunding smart contract</a:t>
            </a:r>
          </a:p>
          <a:p>
            <a:r>
              <a:rPr lang="en-US" dirty="0"/>
              <a:t>19.What is Bitcoin </a:t>
            </a:r>
          </a:p>
          <a:p>
            <a:r>
              <a:rPr lang="en-US" dirty="0"/>
              <a:t>20.Advantages of Bitcoin </a:t>
            </a:r>
          </a:p>
          <a:p>
            <a:r>
              <a:rPr lang="en-US" dirty="0"/>
              <a:t>21.What is Blockchain? </a:t>
            </a:r>
          </a:p>
          <a:p>
            <a:r>
              <a:rPr lang="en-US" dirty="0"/>
              <a:t>22.Concepts of bitcoin Mining </a:t>
            </a:r>
          </a:p>
        </p:txBody>
      </p:sp>
    </p:spTree>
    <p:extLst>
      <p:ext uri="{BB962C8B-B14F-4D97-AF65-F5344CB8AC3E}">
        <p14:creationId xmlns:p14="http://schemas.microsoft.com/office/powerpoint/2010/main" val="414400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0"/>
            <a:ext cx="10734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9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Ethereum  smart contract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34" y="1262856"/>
            <a:ext cx="8730766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5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3906"/>
          <a:stretch/>
        </p:blipFill>
        <p:spPr>
          <a:xfrm>
            <a:off x="749300" y="1690688"/>
            <a:ext cx="8115300" cy="405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-6800"/>
            <a:ext cx="6328797" cy="618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2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WEB3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1318" y="1825625"/>
            <a:ext cx="88093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6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051" y="1337945"/>
            <a:ext cx="9102589" cy="484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5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246742"/>
            <a:ext cx="1154974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5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457" y="205467"/>
            <a:ext cx="11335658" cy="61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1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3" y="208371"/>
            <a:ext cx="10935024" cy="56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24749" cy="4351338"/>
          </a:xfrm>
        </p:spPr>
        <p:txBody>
          <a:bodyPr/>
          <a:lstStyle/>
          <a:p>
            <a:r>
              <a:rPr lang="en-US" dirty="0" smtClean="0"/>
              <a:t>Miners Add to block into the blockchain</a:t>
            </a:r>
          </a:p>
          <a:p>
            <a:r>
              <a:rPr lang="en-US" dirty="0" smtClean="0"/>
              <a:t>The process of solving the complex mathematical problem is called Proof of Work</a:t>
            </a:r>
          </a:p>
          <a:p>
            <a:r>
              <a:rPr lang="en-US" dirty="0" smtClean="0"/>
              <a:t>The Process of adding a block is called Mining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902" y="762935"/>
            <a:ext cx="4929052" cy="556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6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03689" cy="81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5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52760"/>
            <a:ext cx="10091057" cy="553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11723687" cy="637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49" y="161925"/>
            <a:ext cx="11983851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9" y="0"/>
            <a:ext cx="11757809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" y="131910"/>
            <a:ext cx="11866142" cy="544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5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45" y="648070"/>
            <a:ext cx="10598892" cy="53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28450" cy="63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534996"/>
            <a:ext cx="9195405" cy="46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9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1183"/>
            <a:ext cx="11272733" cy="620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5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76151"/>
            <a:ext cx="10152017" cy="57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node </a:t>
            </a:r>
            <a:r>
              <a:rPr lang="en-US" dirty="0" err="1" smtClean="0"/>
              <a:t>js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ganache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folder in D: Ethereum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Npm</a:t>
            </a:r>
            <a:r>
              <a:rPr lang="en-US" dirty="0" smtClean="0"/>
              <a:t> install –g truffle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Go to c:/users/xxxx/appdata/Roming/npm, rename </a:t>
            </a:r>
            <a:r>
              <a:rPr lang="en-US" dirty="0" smtClean="0"/>
              <a:t>truffle.cmd to truff.cmd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D:Ethereum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smtClean="0"/>
              <a:t>greeter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Cd greeter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Truffle </a:t>
            </a:r>
            <a:r>
              <a:rPr lang="en-US" dirty="0" err="1" smtClean="0"/>
              <a:t>init</a:t>
            </a:r>
            <a:r>
              <a:rPr lang="en-US" dirty="0" smtClean="0"/>
              <a:t> // initialize a new truffle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 will start write smart contract </a:t>
            </a:r>
            <a:r>
              <a:rPr lang="en-US" dirty="0" err="1" smtClean="0"/>
              <a:t>greeter.sol</a:t>
            </a:r>
            <a:r>
              <a:rPr lang="en-US" dirty="0" smtClean="0"/>
              <a:t>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 deploy our newly created contract we need to add a file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2</a:t>
            </a:r>
            <a:r>
              <a:rPr lang="en-US" dirty="0" smtClean="0"/>
              <a:t>_deploy_contract.js file under migration folder. After creating this file add the following code to it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Inside our backend directory, open up truffle.js and add the following code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Infura</a:t>
            </a:r>
            <a:r>
              <a:rPr lang="en-US" dirty="0"/>
              <a:t> IPFS Gateway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10" y="221192"/>
            <a:ext cx="6823213" cy="23005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540" y="1704358"/>
            <a:ext cx="3030583" cy="33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2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72900" cy="659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87" y="365125"/>
            <a:ext cx="9967244" cy="55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6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7062" cy="64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2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31" y="365125"/>
            <a:ext cx="10540337" cy="53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1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6" y="91574"/>
            <a:ext cx="11751450" cy="63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1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60" y="365125"/>
            <a:ext cx="11472910" cy="554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1" y="292963"/>
            <a:ext cx="11186832" cy="597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4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1" y="365125"/>
            <a:ext cx="10496873" cy="597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0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2121717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32" y="365125"/>
            <a:ext cx="10388518" cy="586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9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275163" cy="559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6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Greeter.sol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001" y="37420"/>
            <a:ext cx="9357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6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03" y="365125"/>
            <a:ext cx="10880875" cy="56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3" y="365125"/>
            <a:ext cx="10774529" cy="60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5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452"/>
            <a:ext cx="10171560" cy="523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8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5" y="98179"/>
            <a:ext cx="11461410" cy="57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6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577" y="188658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494487" cy="52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0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3" y="248576"/>
            <a:ext cx="11443932" cy="61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0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55" y="274637"/>
            <a:ext cx="10996890" cy="555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1406027" cy="576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611912"/>
            <a:ext cx="105251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5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34" y="365125"/>
            <a:ext cx="10467975" cy="562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5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2_deploy_contract.js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var</a:t>
            </a:r>
            <a:r>
              <a:rPr lang="en-US" dirty="0" smtClean="0"/>
              <a:t>  greeter = </a:t>
            </a:r>
            <a:r>
              <a:rPr lang="en-US" dirty="0" err="1" smtClean="0"/>
              <a:t>artifacts.require</a:t>
            </a:r>
            <a:r>
              <a:rPr lang="en-US" dirty="0" smtClean="0"/>
              <a:t>(“./</a:t>
            </a:r>
            <a:r>
              <a:rPr lang="en-US" dirty="0" err="1" smtClean="0"/>
              <a:t>greeter.sol</a:t>
            </a:r>
            <a:r>
              <a:rPr lang="en-US" dirty="0" smtClean="0"/>
              <a:t>”);</a:t>
            </a:r>
          </a:p>
          <a:p>
            <a:pPr marL="0" indent="0">
              <a:buNone/>
            </a:pPr>
            <a:r>
              <a:rPr lang="en-US" dirty="0" err="1" smtClean="0"/>
              <a:t>module.exports</a:t>
            </a:r>
            <a:r>
              <a:rPr lang="en-US" dirty="0" smtClean="0"/>
              <a:t>= </a:t>
            </a:r>
            <a:r>
              <a:rPr lang="en-US" dirty="0" err="1" smtClean="0"/>
              <a:t>funcation</a:t>
            </a:r>
            <a:r>
              <a:rPr lang="en-US" dirty="0" smtClean="0"/>
              <a:t>(</a:t>
            </a:r>
            <a:r>
              <a:rPr lang="en-US" dirty="0" err="1" smtClean="0"/>
              <a:t>deployer</a:t>
            </a:r>
            <a:r>
              <a:rPr lang="en-US" dirty="0" smtClean="0"/>
              <a:t>){</a:t>
            </a:r>
          </a:p>
          <a:p>
            <a:pPr marL="0" indent="0">
              <a:buNone/>
            </a:pPr>
            <a:r>
              <a:rPr lang="en-US" dirty="0" err="1"/>
              <a:t>d</a:t>
            </a:r>
            <a:r>
              <a:rPr lang="en-US" dirty="0" err="1" smtClean="0"/>
              <a:t>eployer.deploy</a:t>
            </a:r>
            <a:r>
              <a:rPr lang="en-US" dirty="0" smtClean="0"/>
              <a:t>.(greeter, ‘Hi Hello’),{gas:6700000});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8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8418"/>
            <a:ext cx="104298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1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share in the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4011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005"/>
            <a:ext cx="10173070" cy="559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214312"/>
            <a:ext cx="119157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7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78" y="158749"/>
            <a:ext cx="11635022" cy="60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4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7545"/>
            <a:ext cx="11887200" cy="625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2646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6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11649076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1554"/>
            <a:ext cx="11772900" cy="609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Truffle.js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module.exports</a:t>
            </a:r>
            <a:r>
              <a:rPr lang="en-US" dirty="0"/>
              <a:t> = {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dirty="0"/>
              <a:t>networks: {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/>
              <a:t>developments: </a:t>
            </a:r>
            <a:r>
              <a:rPr lang="en-US" dirty="0" smtClean="0"/>
              <a:t>{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host</a:t>
            </a:r>
            <a:r>
              <a:rPr lang="en-US" dirty="0" err="1"/>
              <a:t>:"localhost</a:t>
            </a:r>
            <a:r>
              <a:rPr lang="en-US" dirty="0"/>
              <a:t>",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  port: 7545,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  </a:t>
            </a:r>
            <a:r>
              <a:rPr lang="en-US" dirty="0" err="1"/>
              <a:t>network_if</a:t>
            </a:r>
            <a:r>
              <a:rPr lang="en-US" dirty="0" smtClean="0"/>
              <a:t>:'*</a:t>
            </a:r>
          </a:p>
          <a:p>
            <a:pPr marL="0" indent="0">
              <a:buNone/>
            </a:pPr>
            <a:r>
              <a:rPr lang="en-US" dirty="0"/>
              <a:t>	  } 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}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6177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" y="102253"/>
            <a:ext cx="11752079" cy="63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466" y="0"/>
            <a:ext cx="12340931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1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6" y="-1"/>
            <a:ext cx="120577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8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" y="197746"/>
            <a:ext cx="11955803" cy="64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12826"/>
            <a:ext cx="11949762" cy="655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7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40" y="-123825"/>
            <a:ext cx="11793719" cy="6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4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9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13"/>
            <a:ext cx="12068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9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7187"/>
            <a:ext cx="11254278" cy="627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88599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truffle </a:t>
            </a:r>
            <a:r>
              <a:rPr lang="en-US" dirty="0" smtClean="0"/>
              <a:t>compile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This will create a new folder called build. This build folder contains JSON objects that will be used to deploy our smart contracts. Finally run truffle migrate  </a:t>
            </a:r>
          </a:p>
          <a:p>
            <a:pPr marL="0" indent="0">
              <a:buNone/>
            </a:pPr>
            <a:r>
              <a:rPr lang="en-US" dirty="0" err="1" smtClean="0"/>
              <a:t>truff</a:t>
            </a:r>
            <a:r>
              <a:rPr lang="en-US" dirty="0" smtClean="0"/>
              <a:t> compile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As we are connected and running our </a:t>
            </a:r>
            <a:r>
              <a:rPr lang="en-US" dirty="0" err="1" smtClean="0">
                <a:solidFill>
                  <a:srgbClr val="FF0000"/>
                </a:solidFill>
              </a:rPr>
              <a:t>testrpc</a:t>
            </a:r>
            <a:r>
              <a:rPr lang="en-US" dirty="0" smtClean="0">
                <a:solidFill>
                  <a:srgbClr val="FF0000"/>
                </a:solidFill>
              </a:rPr>
              <a:t> on the same port we will see our smart contract deployed successfully. Now that we have deployed our contract we can interact within the truffle console </a:t>
            </a:r>
          </a:p>
          <a:p>
            <a:pPr marL="0" indent="0">
              <a:buNone/>
            </a:pPr>
            <a:r>
              <a:rPr lang="en-US" dirty="0" err="1"/>
              <a:t>truff</a:t>
            </a:r>
            <a:r>
              <a:rPr lang="en-US" dirty="0"/>
              <a:t> </a:t>
            </a:r>
            <a:r>
              <a:rPr lang="en-US" dirty="0" smtClean="0"/>
              <a:t>migrate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Lets see where the contract was deployed</a:t>
            </a:r>
          </a:p>
          <a:p>
            <a:pPr marL="0" indent="0">
              <a:buNone/>
            </a:pPr>
            <a:r>
              <a:rPr lang="en-US" dirty="0" err="1" smtClean="0"/>
              <a:t>Truff</a:t>
            </a:r>
            <a:r>
              <a:rPr lang="en-US" dirty="0" smtClean="0"/>
              <a:t> console (to interact with  my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108" y="-802709"/>
            <a:ext cx="5667149" cy="31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9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12" y="365125"/>
            <a:ext cx="10652788" cy="556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some one in a Blockchain wanted to input wrong data by spreading the wrong information around..</a:t>
            </a:r>
          </a:p>
          <a:p>
            <a:r>
              <a:rPr lang="en-US" dirty="0" smtClean="0"/>
              <a:t>Would he be able to get away with it?</a:t>
            </a:r>
          </a:p>
          <a:p>
            <a:r>
              <a:rPr lang="en-US" dirty="0" smtClean="0"/>
              <a:t>That’s why we had Byzantine Fault Tolerance </a:t>
            </a:r>
            <a:r>
              <a:rPr lang="en-US" dirty="0" err="1" smtClean="0"/>
              <a:t>conceses</a:t>
            </a:r>
            <a:r>
              <a:rPr lang="en-US" dirty="0" smtClean="0"/>
              <a:t>  algorithm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86" y="365125"/>
            <a:ext cx="11234828" cy="59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3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384" y="0"/>
            <a:ext cx="10703216" cy="3149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84" y="3149472"/>
            <a:ext cx="10581296" cy="37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8" y="239697"/>
            <a:ext cx="13155578" cy="696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43"/>
            <a:ext cx="12179808" cy="625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2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29" y="204185"/>
            <a:ext cx="11646707" cy="64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4" y="89211"/>
            <a:ext cx="10989028" cy="61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the block at the same 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34" y="170997"/>
            <a:ext cx="11277525" cy="61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89"/>
            <a:ext cx="11765280" cy="62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2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597</Words>
  <Application>Microsoft Office PowerPoint</Application>
  <PresentationFormat>Widescreen</PresentationFormat>
  <Paragraphs>118</Paragraphs>
  <Slides>157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4" baseType="lpstr">
      <vt:lpstr>等线</vt:lpstr>
      <vt:lpstr>微软雅黑</vt:lpstr>
      <vt:lpstr>新細明體</vt:lpstr>
      <vt:lpstr>Arial</vt:lpstr>
      <vt:lpstr>Calibri</vt:lpstr>
      <vt:lpstr>Calibri Light</vt:lpstr>
      <vt:lpstr>Office Theme</vt:lpstr>
      <vt:lpstr>PowerPoint Presentation</vt:lpstr>
      <vt:lpstr>Contents</vt:lpstr>
      <vt:lpstr>Contents</vt:lpstr>
      <vt:lpstr>PowerPoint Presentation</vt:lpstr>
      <vt:lpstr>Setup Environment</vt:lpstr>
      <vt:lpstr>Greeter.sol</vt:lpstr>
      <vt:lpstr>2_deploy_contract.js</vt:lpstr>
      <vt:lpstr>Truffle.js</vt:lpstr>
      <vt:lpstr>PowerPoint Presentation</vt:lpstr>
      <vt:lpstr>PowerPoint Presentation</vt:lpstr>
      <vt:lpstr>DEPENDENCIES</vt:lpstr>
      <vt:lpstr>Requirements </vt:lpstr>
      <vt:lpstr>https://www.trufflesuite.com/ganache</vt:lpstr>
      <vt:lpstr>Ganache</vt:lpstr>
      <vt:lpstr>Install MetaMask in  browser We need special  browser for smart  contract </vt:lpstr>
      <vt:lpstr>Create a Project</vt:lpstr>
      <vt:lpstr>Install these packages </vt:lpstr>
      <vt:lpstr>Start Local Server</vt:lpstr>
      <vt:lpstr>Check Your Web Browser</vt:lpstr>
      <vt:lpstr>PowerPoint Presentation</vt:lpstr>
      <vt:lpstr>PowerPoint Presentation</vt:lpstr>
      <vt:lpstr>PowerPoint Presentation</vt:lpstr>
      <vt:lpstr>Platform  Infura IPFS Gateway Free</vt:lpstr>
      <vt:lpstr>Install IPFS Http Client (www.npmjs.com/packadages/ipfs-http-client)</vt:lpstr>
      <vt:lpstr>PowerPoint Presentation</vt:lpstr>
      <vt:lpstr>PowerPoint Presentation</vt:lpstr>
      <vt:lpstr>PowerPoint Presentation</vt:lpstr>
      <vt:lpstr>Upload File Again</vt:lpstr>
      <vt:lpstr>Step 2: Store File into the Block Chain </vt:lpstr>
      <vt:lpstr>PowerPoint Presentation</vt:lpstr>
      <vt:lpstr>Create a Ethereum  smart contract</vt:lpstr>
      <vt:lpstr>PowerPoint Presentation</vt:lpstr>
      <vt:lpstr>PowerPoint Presentation</vt:lpstr>
      <vt:lpstr>WEB3 </vt:lpstr>
      <vt:lpstr>Blockchain</vt:lpstr>
      <vt:lpstr>PowerPoint Presentation</vt:lpstr>
      <vt:lpstr>PowerPoint Presentation</vt:lpstr>
      <vt:lpstr>PowerPoint Presentation</vt:lpstr>
      <vt:lpstr>Miners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share in the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the block at the same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 Currencies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Contract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Ethereum Virtual Machine</vt:lpstr>
      <vt:lpstr>How EVM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UESTC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IPFS Decentralized web system</dc:title>
  <dc:creator>Raja</dc:creator>
  <cp:lastModifiedBy>Raja</cp:lastModifiedBy>
  <cp:revision>133</cp:revision>
  <dcterms:created xsi:type="dcterms:W3CDTF">2020-01-09T02:00:46Z</dcterms:created>
  <dcterms:modified xsi:type="dcterms:W3CDTF">2020-01-31T06:24:01Z</dcterms:modified>
</cp:coreProperties>
</file>